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6" r:id="rId1"/>
  </p:sldMasterIdLst>
  <p:notesMasterIdLst>
    <p:notesMasterId r:id="rId15"/>
  </p:notesMasterIdLst>
  <p:sldIdLst>
    <p:sldId id="256" r:id="rId2"/>
    <p:sldId id="270" r:id="rId3"/>
    <p:sldId id="257" r:id="rId4"/>
    <p:sldId id="267" r:id="rId5"/>
    <p:sldId id="273" r:id="rId6"/>
    <p:sldId id="260" r:id="rId7"/>
    <p:sldId id="301" r:id="rId8"/>
    <p:sldId id="302" r:id="rId9"/>
    <p:sldId id="259" r:id="rId10"/>
    <p:sldId id="264" r:id="rId11"/>
    <p:sldId id="262" r:id="rId12"/>
    <p:sldId id="263" r:id="rId13"/>
    <p:sldId id="280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301FF7-ACA8-4F89-AF91-C833C33DF387}">
  <a:tblStyle styleId="{E4301FF7-ACA8-4F89-AF91-C833C33DF3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218"/>
  </p:normalViewPr>
  <p:slideViewPr>
    <p:cSldViewPr snapToGrid="0" snapToObjects="1">
      <p:cViewPr varScale="1">
        <p:scale>
          <a:sx n="98" d="100"/>
          <a:sy n="98" d="100"/>
        </p:scale>
        <p:origin x="7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d5155d20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d5155d20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d52c049485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d52c049485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d52c049485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d52c049485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d52c049485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d52c049485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d52c049485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d52c049485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d5139880dc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d5139880dc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d52c049485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d52c049485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d5139880dc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d5139880dc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5139880d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5139880d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d52c049485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d52c049485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52c049485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d52c049485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70100" y="184800"/>
            <a:ext cx="8803800" cy="47739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713225"/>
            <a:ext cx="5054100" cy="17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900">
                <a:solidFill>
                  <a:srgbClr val="07376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85800" y="2515250"/>
            <a:ext cx="5054100" cy="3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Kanit Light"/>
                <a:ea typeface="Kanit Light"/>
                <a:cs typeface="Kanit Light"/>
                <a:sym typeface="Kanit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7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/>
          <p:nvPr/>
        </p:nvSpPr>
        <p:spPr>
          <a:xfrm>
            <a:off x="170100" y="184800"/>
            <a:ext cx="8803800" cy="47739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>
            <a:spLocks noGrp="1"/>
          </p:cNvSpPr>
          <p:nvPr>
            <p:ph type="ctrTitle"/>
          </p:nvPr>
        </p:nvSpPr>
        <p:spPr>
          <a:xfrm>
            <a:off x="2044950" y="3022275"/>
            <a:ext cx="5054100" cy="3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500">
                <a:solidFill>
                  <a:srgbClr val="07376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1"/>
          </p:nvPr>
        </p:nvSpPr>
        <p:spPr>
          <a:xfrm>
            <a:off x="2044950" y="1784080"/>
            <a:ext cx="5054100" cy="10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2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685800" y="892925"/>
            <a:ext cx="34371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1"/>
          </p:nvPr>
        </p:nvSpPr>
        <p:spPr>
          <a:xfrm>
            <a:off x="685800" y="1648625"/>
            <a:ext cx="3437100" cy="26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/>
          <p:nvPr/>
        </p:nvSpPr>
        <p:spPr>
          <a:xfrm>
            <a:off x="170100" y="184800"/>
            <a:ext cx="8803800" cy="47739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subTitle" idx="1"/>
          </p:nvPr>
        </p:nvSpPr>
        <p:spPr>
          <a:xfrm>
            <a:off x="2120775" y="1341500"/>
            <a:ext cx="23013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1700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16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16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16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16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16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16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16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16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subTitle" idx="2"/>
          </p:nvPr>
        </p:nvSpPr>
        <p:spPr>
          <a:xfrm>
            <a:off x="2120775" y="1790375"/>
            <a:ext cx="2301300" cy="5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subTitle" idx="3"/>
          </p:nvPr>
        </p:nvSpPr>
        <p:spPr>
          <a:xfrm>
            <a:off x="5543425" y="1341500"/>
            <a:ext cx="23013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1700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16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16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16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16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16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16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16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16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subTitle" idx="4"/>
          </p:nvPr>
        </p:nvSpPr>
        <p:spPr>
          <a:xfrm>
            <a:off x="5543425" y="1790375"/>
            <a:ext cx="2301300" cy="5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subTitle" idx="5"/>
          </p:nvPr>
        </p:nvSpPr>
        <p:spPr>
          <a:xfrm>
            <a:off x="2120775" y="3045425"/>
            <a:ext cx="23013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1700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16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16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16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16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16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16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16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16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subTitle" idx="6"/>
          </p:nvPr>
        </p:nvSpPr>
        <p:spPr>
          <a:xfrm>
            <a:off x="2120775" y="3494300"/>
            <a:ext cx="2301300" cy="5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subTitle" idx="7"/>
          </p:nvPr>
        </p:nvSpPr>
        <p:spPr>
          <a:xfrm>
            <a:off x="5504425" y="3045425"/>
            <a:ext cx="23013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1700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16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16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16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16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16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16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16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16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subTitle" idx="8"/>
          </p:nvPr>
        </p:nvSpPr>
        <p:spPr>
          <a:xfrm>
            <a:off x="5504425" y="3494300"/>
            <a:ext cx="2301300" cy="5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4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/>
          <p:nvPr/>
        </p:nvSpPr>
        <p:spPr>
          <a:xfrm>
            <a:off x="170100" y="184800"/>
            <a:ext cx="8803800" cy="47739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 txBox="1">
            <a:spLocks noGrp="1"/>
          </p:cNvSpPr>
          <p:nvPr>
            <p:ph type="title"/>
          </p:nvPr>
        </p:nvSpPr>
        <p:spPr>
          <a:xfrm>
            <a:off x="723300" y="675675"/>
            <a:ext cx="3683700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subTitle" idx="1"/>
          </p:nvPr>
        </p:nvSpPr>
        <p:spPr>
          <a:xfrm>
            <a:off x="723350" y="1493225"/>
            <a:ext cx="3683700" cy="11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5"/>
          <p:cNvSpPr txBox="1"/>
          <p:nvPr/>
        </p:nvSpPr>
        <p:spPr>
          <a:xfrm>
            <a:off x="685800" y="3297125"/>
            <a:ext cx="36837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  <a:latin typeface="Kanit Light"/>
                <a:ea typeface="Kanit Light"/>
                <a:cs typeface="Kanit Light"/>
                <a:sym typeface="Kanit Light"/>
              </a:rPr>
              <a:t>CREDITS: This presentation template was created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Kanit"/>
                <a:ea typeface="Kanit"/>
                <a:cs typeface="Kanit"/>
                <a:sym typeface="Kani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Kanit Light"/>
                <a:ea typeface="Kanit Light"/>
                <a:cs typeface="Kanit Light"/>
                <a:sym typeface="Kanit Light"/>
              </a:rPr>
              <a:t>, including icons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Kanit"/>
                <a:ea typeface="Kanit"/>
                <a:cs typeface="Kanit"/>
                <a:sym typeface="Kani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Kanit Light"/>
                <a:ea typeface="Kanit Light"/>
                <a:cs typeface="Kanit Light"/>
                <a:sym typeface="Kanit Light"/>
              </a:rPr>
              <a:t>, infographics &amp; images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Kanit"/>
                <a:ea typeface="Kanit"/>
                <a:cs typeface="Kanit"/>
                <a:sym typeface="Kani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Kanit Light"/>
                <a:ea typeface="Kanit Light"/>
                <a:cs typeface="Kanit Light"/>
                <a:sym typeface="Kanit Light"/>
              </a:rPr>
              <a:t>.</a:t>
            </a:r>
            <a:endParaRPr sz="1100">
              <a:solidFill>
                <a:schemeClr val="dk2"/>
              </a:solidFill>
              <a:latin typeface="Kanit Light"/>
              <a:ea typeface="Kanit Light"/>
              <a:cs typeface="Kanit Light"/>
              <a:sym typeface="Kani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2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/>
          <p:nvPr/>
        </p:nvSpPr>
        <p:spPr>
          <a:xfrm>
            <a:off x="170100" y="184800"/>
            <a:ext cx="8803800" cy="47739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3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/>
          <p:nvPr/>
        </p:nvSpPr>
        <p:spPr>
          <a:xfrm>
            <a:off x="170100" y="184800"/>
            <a:ext cx="8803800" cy="47739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4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/>
          <p:nvPr/>
        </p:nvSpPr>
        <p:spPr>
          <a:xfrm>
            <a:off x="170100" y="184800"/>
            <a:ext cx="8803800" cy="47739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170100" y="184800"/>
            <a:ext cx="8803800" cy="47739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2044950" y="2355675"/>
            <a:ext cx="5054100" cy="10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rgbClr val="07376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044950" y="3358863"/>
            <a:ext cx="5054100" cy="3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3597000" y="1047100"/>
            <a:ext cx="1950000" cy="13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rgbClr val="E8B6A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170100" y="184800"/>
            <a:ext cx="8803800" cy="47739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889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685800" y="1152475"/>
            <a:ext cx="7786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2399175" y="184800"/>
            <a:ext cx="6574800" cy="47739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86800" cy="7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3485575" y="1495650"/>
            <a:ext cx="2481600" cy="21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5991267" y="1495650"/>
            <a:ext cx="2481600" cy="21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1568675" y="184800"/>
            <a:ext cx="7405200" cy="47739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" name="Google Shape;32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170100" y="184800"/>
            <a:ext cx="8803800" cy="47739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>
            <a:off x="3078575" y="917625"/>
            <a:ext cx="3155700" cy="3155700"/>
          </a:xfrm>
          <a:prstGeom prst="ellipse">
            <a:avLst/>
          </a:prstGeom>
          <a:solidFill>
            <a:srgbClr val="E8B6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" name="Google Shape;4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1485900" y="1733775"/>
            <a:ext cx="6172200" cy="15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170100" y="184800"/>
            <a:ext cx="8803800" cy="47739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" name="Google Shape;5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1964550" y="1687500"/>
            <a:ext cx="5214900" cy="7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ubTitle" idx="1"/>
          </p:nvPr>
        </p:nvSpPr>
        <p:spPr>
          <a:xfrm>
            <a:off x="1964650" y="2507800"/>
            <a:ext cx="5214900" cy="11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170100" y="184800"/>
            <a:ext cx="8803800" cy="47739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" name="Google Shape;9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>
            <a:off x="2044950" y="2355675"/>
            <a:ext cx="5054100" cy="10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rgbClr val="07376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>
            <a:off x="2044950" y="3358863"/>
            <a:ext cx="5054100" cy="3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title" idx="2" hasCustomPrompt="1"/>
          </p:nvPr>
        </p:nvSpPr>
        <p:spPr>
          <a:xfrm>
            <a:off x="3597000" y="1047100"/>
            <a:ext cx="1950000" cy="13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rgbClr val="E8B6A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8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Font typeface="Kalam"/>
              <a:buNone/>
              <a:defRPr sz="2800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Font typeface="Kalam"/>
              <a:buNone/>
              <a:defRPr sz="2800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Font typeface="Kalam"/>
              <a:buNone/>
              <a:defRPr sz="2800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Font typeface="Kalam"/>
              <a:buNone/>
              <a:defRPr sz="2800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Font typeface="Kalam"/>
              <a:buNone/>
              <a:defRPr sz="2800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Font typeface="Kalam"/>
              <a:buNone/>
              <a:defRPr sz="2800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Font typeface="Kalam"/>
              <a:buNone/>
              <a:defRPr sz="2800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Font typeface="Kalam"/>
              <a:buNone/>
              <a:defRPr sz="2800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Font typeface="Kalam"/>
              <a:buNone/>
              <a:defRPr sz="2800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85800" y="1152475"/>
            <a:ext cx="7786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Kanit Light"/>
              <a:buChar char="●"/>
              <a:defRPr sz="1800"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Kanit Light"/>
              <a:buChar char="○"/>
              <a:defRPr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Kanit Light"/>
              <a:buChar char="■"/>
              <a:defRPr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Kanit Light"/>
              <a:buChar char="●"/>
              <a:defRPr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Kanit Light"/>
              <a:buChar char="○"/>
              <a:defRPr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Kanit Light"/>
              <a:buChar char="■"/>
              <a:defRPr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Kanit Light"/>
              <a:buChar char="●"/>
              <a:defRPr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Kanit Light"/>
              <a:buChar char="○"/>
              <a:defRPr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Kanit Light"/>
              <a:buChar char="■"/>
              <a:defRPr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6" r:id="rId7"/>
    <p:sldLayoutId id="2147483659" r:id="rId8"/>
    <p:sldLayoutId id="2147483661" r:id="rId9"/>
    <p:sldLayoutId id="2147483662" r:id="rId10"/>
    <p:sldLayoutId id="2147483665" r:id="rId11"/>
    <p:sldLayoutId id="2147483667" r:id="rId12"/>
    <p:sldLayoutId id="2147483671" r:id="rId13"/>
    <p:sldLayoutId id="2147483672" r:id="rId14"/>
    <p:sldLayoutId id="2147483673" r:id="rId15"/>
    <p:sldLayoutId id="214748367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ctrTitle"/>
          </p:nvPr>
        </p:nvSpPr>
        <p:spPr>
          <a:xfrm>
            <a:off x="685800" y="713225"/>
            <a:ext cx="5054100" cy="17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Big Mountain Resort</a:t>
            </a:r>
            <a:endParaRPr dirty="0"/>
          </a:p>
        </p:txBody>
      </p:sp>
      <p:cxnSp>
        <p:nvCxnSpPr>
          <p:cNvPr id="189" name="Google Shape;189;p31"/>
          <p:cNvCxnSpPr/>
          <p:nvPr/>
        </p:nvCxnSpPr>
        <p:spPr>
          <a:xfrm>
            <a:off x="801250" y="2434400"/>
            <a:ext cx="968700" cy="0"/>
          </a:xfrm>
          <a:prstGeom prst="straightConnector1">
            <a:avLst/>
          </a:prstGeom>
          <a:noFill/>
          <a:ln w="19050" cap="flat" cmpd="sng">
            <a:solidFill>
              <a:srgbClr val="07376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 txBox="1">
            <a:spLocks noGrp="1"/>
          </p:cNvSpPr>
          <p:nvPr>
            <p:ph type="subTitle" idx="1"/>
          </p:nvPr>
        </p:nvSpPr>
        <p:spPr>
          <a:xfrm>
            <a:off x="731520" y="2523135"/>
            <a:ext cx="2704011" cy="7893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$1.99</a:t>
            </a:r>
            <a:endParaRPr dirty="0"/>
          </a:p>
        </p:txBody>
      </p:sp>
      <p:sp>
        <p:nvSpPr>
          <p:cNvPr id="6" name="Google Shape;305;p39">
            <a:extLst>
              <a:ext uri="{FF2B5EF4-FFF2-40B4-BE49-F238E27FC236}">
                <a16:creationId xmlns:a16="http://schemas.microsoft.com/office/drawing/2014/main" id="{621F23B3-AC69-F048-8DAB-A8837FA07924}"/>
              </a:ext>
            </a:extLst>
          </p:cNvPr>
          <p:cNvSpPr txBox="1">
            <a:spLocks/>
          </p:cNvSpPr>
          <p:nvPr/>
        </p:nvSpPr>
        <p:spPr>
          <a:xfrm>
            <a:off x="4306388" y="2379444"/>
            <a:ext cx="3335383" cy="1076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Kanit Light"/>
              <a:buNone/>
              <a:defRPr sz="2000" b="0" i="0" u="none" strike="noStrike" cap="none"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Kanit Light"/>
              <a:buNone/>
              <a:defRPr sz="2800" b="0" i="0" u="none" strike="noStrike" cap="none"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Kanit Light"/>
              <a:buNone/>
              <a:defRPr sz="2800" b="0" i="0" u="none" strike="noStrike" cap="none"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Kanit Light"/>
              <a:buNone/>
              <a:defRPr sz="2800" b="0" i="0" u="none" strike="noStrike" cap="none"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Kanit Light"/>
              <a:buNone/>
              <a:defRPr sz="2800" b="0" i="0" u="none" strike="noStrike" cap="none"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Kanit Light"/>
              <a:buNone/>
              <a:defRPr sz="2800" b="0" i="0" u="none" strike="noStrike" cap="none"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Kanit Light"/>
              <a:buNone/>
              <a:defRPr sz="2800" b="0" i="0" u="none" strike="noStrike" cap="none"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Kanit Light"/>
              <a:buNone/>
              <a:defRPr sz="2800" b="0" i="0" u="none" strike="noStrike" cap="none"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Kanit Light"/>
              <a:buNone/>
              <a:defRPr sz="2800" b="0" i="0" u="none" strike="noStrike" cap="none"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9pPr>
          </a:lstStyle>
          <a:p>
            <a:pPr marL="0" indent="0"/>
            <a:r>
              <a:rPr lang="en" sz="3000" dirty="0"/>
              <a:t>$</a:t>
            </a:r>
            <a:r>
              <a:rPr lang="en-US" sz="3000" dirty="0"/>
              <a:t>3,474,638</a:t>
            </a:r>
            <a:endParaRPr lang="en" sz="3000" dirty="0"/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3ED91C3A-1AF3-0548-B73C-8B5167AFA4F0}"/>
              </a:ext>
            </a:extLst>
          </p:cNvPr>
          <p:cNvSpPr/>
          <p:nvPr/>
        </p:nvSpPr>
        <p:spPr>
          <a:xfrm>
            <a:off x="3435531" y="2523135"/>
            <a:ext cx="870857" cy="404949"/>
          </a:xfrm>
          <a:prstGeom prst="homePlat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Google Shape;221;p34">
            <a:extLst>
              <a:ext uri="{FF2B5EF4-FFF2-40B4-BE49-F238E27FC236}">
                <a16:creationId xmlns:a16="http://schemas.microsoft.com/office/drawing/2014/main" id="{5B1C973E-43DE-6F4A-B599-609E61F54493}"/>
              </a:ext>
            </a:extLst>
          </p:cNvPr>
          <p:cNvSpPr txBox="1">
            <a:spLocks/>
          </p:cNvSpPr>
          <p:nvPr/>
        </p:nvSpPr>
        <p:spPr>
          <a:xfrm>
            <a:off x="1478730" y="1078034"/>
            <a:ext cx="544209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5200"/>
              <a:buFont typeface="Kalam"/>
              <a:buNone/>
              <a:defRPr sz="1500" b="0" i="0" u="none" strike="noStrike" cap="none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5200"/>
              <a:buFont typeface="Kalam"/>
              <a:buNone/>
              <a:defRPr sz="5200" b="0" i="0" u="none" strike="noStrike" cap="none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5200"/>
              <a:buFont typeface="Kalam"/>
              <a:buNone/>
              <a:defRPr sz="5200" b="0" i="0" u="none" strike="noStrike" cap="none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5200"/>
              <a:buFont typeface="Kalam"/>
              <a:buNone/>
              <a:defRPr sz="5200" b="0" i="0" u="none" strike="noStrike" cap="none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5200"/>
              <a:buFont typeface="Kalam"/>
              <a:buNone/>
              <a:defRPr sz="5200" b="0" i="0" u="none" strike="noStrike" cap="none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5200"/>
              <a:buFont typeface="Kalam"/>
              <a:buNone/>
              <a:defRPr sz="5200" b="0" i="0" u="none" strike="noStrike" cap="none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5200"/>
              <a:buFont typeface="Kalam"/>
              <a:buNone/>
              <a:defRPr sz="5200" b="0" i="0" u="none" strike="noStrike" cap="none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5200"/>
              <a:buFont typeface="Kalam"/>
              <a:buNone/>
              <a:defRPr sz="5200" b="0" i="0" u="none" strike="noStrike" cap="none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5200"/>
              <a:buFont typeface="Kalam"/>
              <a:buNone/>
              <a:defRPr sz="5200" b="0" i="0" u="none" strike="noStrike" cap="none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r>
              <a:rPr lang="en-US" sz="4200" dirty="0"/>
              <a:t>Predicted Revenue</a:t>
            </a:r>
          </a:p>
        </p:txBody>
      </p:sp>
      <p:sp>
        <p:nvSpPr>
          <p:cNvPr id="15" name="Google Shape;305;p39">
            <a:extLst>
              <a:ext uri="{FF2B5EF4-FFF2-40B4-BE49-F238E27FC236}">
                <a16:creationId xmlns:a16="http://schemas.microsoft.com/office/drawing/2014/main" id="{D064CEFA-AD3F-C146-BCC1-601E0B61DEA8}"/>
              </a:ext>
            </a:extLst>
          </p:cNvPr>
          <p:cNvSpPr txBox="1">
            <a:spLocks/>
          </p:cNvSpPr>
          <p:nvPr/>
        </p:nvSpPr>
        <p:spPr>
          <a:xfrm>
            <a:off x="1671181" y="3971108"/>
            <a:ext cx="4373430" cy="822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Kanit Light"/>
              <a:buNone/>
              <a:defRPr sz="2000" b="0" i="0" u="none" strike="noStrike" cap="none"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Kanit Light"/>
              <a:buNone/>
              <a:defRPr sz="2800" b="0" i="0" u="none" strike="noStrike" cap="none"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Kanit Light"/>
              <a:buNone/>
              <a:defRPr sz="2800" b="0" i="0" u="none" strike="noStrike" cap="none"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Kanit Light"/>
              <a:buNone/>
              <a:defRPr sz="2800" b="0" i="0" u="none" strike="noStrike" cap="none"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Kanit Light"/>
              <a:buNone/>
              <a:defRPr sz="2800" b="0" i="0" u="none" strike="noStrike" cap="none"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Kanit Light"/>
              <a:buNone/>
              <a:defRPr sz="2800" b="0" i="0" u="none" strike="noStrike" cap="none"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Kanit Light"/>
              <a:buNone/>
              <a:defRPr sz="2800" b="0" i="0" u="none" strike="noStrike" cap="none"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Kanit Light"/>
              <a:buNone/>
              <a:defRPr sz="2800" b="0" i="0" u="none" strike="noStrike" cap="none"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Kanit Light"/>
              <a:buNone/>
              <a:defRPr sz="2800" b="0" i="0" u="none" strike="noStrike" cap="none"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9pPr>
          </a:lstStyle>
          <a:p>
            <a:pPr marL="0" indent="0"/>
            <a:r>
              <a:rPr lang="en" dirty="0"/>
              <a:t>*$</a:t>
            </a:r>
            <a:r>
              <a:rPr lang="en-US" dirty="0"/>
              <a:t>1,540,000 Increased operating cost</a:t>
            </a:r>
            <a:endParaRPr lang="e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73;p48">
            <a:extLst>
              <a:ext uri="{FF2B5EF4-FFF2-40B4-BE49-F238E27FC236}">
                <a16:creationId xmlns:a16="http://schemas.microsoft.com/office/drawing/2014/main" id="{BA1190FA-E1E6-504A-B5F6-B3D432D47163}"/>
              </a:ext>
            </a:extLst>
          </p:cNvPr>
          <p:cNvSpPr txBox="1">
            <a:spLocks/>
          </p:cNvSpPr>
          <p:nvPr/>
        </p:nvSpPr>
        <p:spPr>
          <a:xfrm>
            <a:off x="2149453" y="2452214"/>
            <a:ext cx="50541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Font typeface="Kalam"/>
              <a:buNone/>
              <a:defRPr sz="4800" b="0" i="0" u="none" strike="noStrike" cap="none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Font typeface="Kalam"/>
              <a:buNone/>
              <a:defRPr sz="4800" b="0" i="0" u="none" strike="noStrike" cap="none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Font typeface="Kalam"/>
              <a:buNone/>
              <a:defRPr sz="4800" b="0" i="0" u="none" strike="noStrike" cap="none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Font typeface="Kalam"/>
              <a:buNone/>
              <a:defRPr sz="4800" b="0" i="0" u="none" strike="noStrike" cap="none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Font typeface="Kalam"/>
              <a:buNone/>
              <a:defRPr sz="4800" b="0" i="0" u="none" strike="noStrike" cap="none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Font typeface="Kalam"/>
              <a:buNone/>
              <a:defRPr sz="4800" b="0" i="0" u="none" strike="noStrike" cap="none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Font typeface="Kalam"/>
              <a:buNone/>
              <a:defRPr sz="4800" b="0" i="0" u="none" strike="noStrike" cap="none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Font typeface="Kalam"/>
              <a:buNone/>
              <a:defRPr sz="4800" b="0" i="0" u="none" strike="noStrike" cap="none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Font typeface="Kalam"/>
              <a:buNone/>
              <a:defRPr sz="4800" b="0" i="0" u="none" strike="noStrike" cap="none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r>
              <a:rPr lang="en-US" dirty="0"/>
              <a:t>Suggestions</a:t>
            </a:r>
          </a:p>
        </p:txBody>
      </p:sp>
      <p:sp>
        <p:nvSpPr>
          <p:cNvPr id="11" name="Google Shape;475;p48">
            <a:extLst>
              <a:ext uri="{FF2B5EF4-FFF2-40B4-BE49-F238E27FC236}">
                <a16:creationId xmlns:a16="http://schemas.microsoft.com/office/drawing/2014/main" id="{5AE19F88-8E25-C54B-B2A9-6CCACB661C16}"/>
              </a:ext>
            </a:extLst>
          </p:cNvPr>
          <p:cNvSpPr txBox="1">
            <a:spLocks/>
          </p:cNvSpPr>
          <p:nvPr/>
        </p:nvSpPr>
        <p:spPr>
          <a:xfrm>
            <a:off x="3701503" y="1203854"/>
            <a:ext cx="1950000" cy="13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2000" dirty="0">
                <a:solidFill>
                  <a:schemeClr val="tx1"/>
                </a:solidFill>
              </a:rPr>
              <a:t>03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239;p36">
            <a:extLst>
              <a:ext uri="{FF2B5EF4-FFF2-40B4-BE49-F238E27FC236}">
                <a16:creationId xmlns:a16="http://schemas.microsoft.com/office/drawing/2014/main" id="{AC30CDDE-2BEB-5C49-9C45-D9421F30E40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32925" y="2423450"/>
            <a:ext cx="23013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Ticket Price</a:t>
            </a:r>
            <a:endParaRPr dirty="0"/>
          </a:p>
        </p:txBody>
      </p:sp>
      <p:sp>
        <p:nvSpPr>
          <p:cNvPr id="48" name="Google Shape;240;p36">
            <a:extLst>
              <a:ext uri="{FF2B5EF4-FFF2-40B4-BE49-F238E27FC236}">
                <a16:creationId xmlns:a16="http://schemas.microsoft.com/office/drawing/2014/main" id="{14E42EF6-B590-7A4D-8275-AA239AF885E5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832925" y="2872324"/>
            <a:ext cx="2301300" cy="8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$1 increase will cover for operating cost</a:t>
            </a:r>
            <a:endParaRPr dirty="0"/>
          </a:p>
        </p:txBody>
      </p:sp>
      <p:sp>
        <p:nvSpPr>
          <p:cNvPr id="49" name="Google Shape;241;p36">
            <a:extLst>
              <a:ext uri="{FF2B5EF4-FFF2-40B4-BE49-F238E27FC236}">
                <a16:creationId xmlns:a16="http://schemas.microsoft.com/office/drawing/2014/main" id="{32B942E1-6FE9-8645-8C83-AE936025CD62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428550" y="2423450"/>
            <a:ext cx="23013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Concern</a:t>
            </a:r>
            <a:endParaRPr dirty="0"/>
          </a:p>
        </p:txBody>
      </p:sp>
      <p:sp>
        <p:nvSpPr>
          <p:cNvPr id="50" name="Google Shape;242;p36">
            <a:extLst>
              <a:ext uri="{FF2B5EF4-FFF2-40B4-BE49-F238E27FC236}">
                <a16:creationId xmlns:a16="http://schemas.microsoft.com/office/drawing/2014/main" id="{01D44CFC-6CD8-D648-A4E9-CAD9F8D8B8B5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3428550" y="2872324"/>
            <a:ext cx="2301300" cy="8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Big Mountain R</a:t>
            </a:r>
            <a:r>
              <a:rPr lang="en-US" dirty="0"/>
              <a:t>e</a:t>
            </a:r>
            <a:r>
              <a:rPr lang="en" dirty="0"/>
              <a:t>sort is already the most expansive in Montana</a:t>
            </a:r>
            <a:endParaRPr dirty="0"/>
          </a:p>
        </p:txBody>
      </p:sp>
      <p:sp>
        <p:nvSpPr>
          <p:cNvPr id="51" name="Google Shape;243;p36">
            <a:extLst>
              <a:ext uri="{FF2B5EF4-FFF2-40B4-BE49-F238E27FC236}">
                <a16:creationId xmlns:a16="http://schemas.microsoft.com/office/drawing/2014/main" id="{117B31A6-A47B-1A48-AB06-3CB6DDE138C5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6024150" y="2423450"/>
            <a:ext cx="23013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Alternative</a:t>
            </a:r>
            <a:endParaRPr dirty="0"/>
          </a:p>
        </p:txBody>
      </p:sp>
      <p:sp>
        <p:nvSpPr>
          <p:cNvPr id="52" name="Google Shape;244;p36">
            <a:extLst>
              <a:ext uri="{FF2B5EF4-FFF2-40B4-BE49-F238E27FC236}">
                <a16:creationId xmlns:a16="http://schemas.microsoft.com/office/drawing/2014/main" id="{7824826D-6B84-1347-92F5-D505A4E5E4B2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024150" y="2872324"/>
            <a:ext cx="2301300" cy="8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Decrease operating cost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</a:t>
            </a:r>
            <a:r>
              <a:rPr lang="en" dirty="0"/>
              <a:t>x. Close down the least used runs</a:t>
            </a:r>
            <a:endParaRPr dirty="0"/>
          </a:p>
        </p:txBody>
      </p:sp>
      <p:grpSp>
        <p:nvGrpSpPr>
          <p:cNvPr id="53" name="Google Shape;245;p36">
            <a:extLst>
              <a:ext uri="{FF2B5EF4-FFF2-40B4-BE49-F238E27FC236}">
                <a16:creationId xmlns:a16="http://schemas.microsoft.com/office/drawing/2014/main" id="{0BD3A56A-2CE4-7043-AA10-375CC42C2409}"/>
              </a:ext>
            </a:extLst>
          </p:cNvPr>
          <p:cNvGrpSpPr/>
          <p:nvPr/>
        </p:nvGrpSpPr>
        <p:grpSpPr>
          <a:xfrm>
            <a:off x="1633200" y="1569175"/>
            <a:ext cx="700800" cy="700800"/>
            <a:chOff x="1633200" y="1569175"/>
            <a:chExt cx="700800" cy="700800"/>
          </a:xfrm>
        </p:grpSpPr>
        <p:sp>
          <p:nvSpPr>
            <p:cNvPr id="54" name="Google Shape;246;p36">
              <a:extLst>
                <a:ext uri="{FF2B5EF4-FFF2-40B4-BE49-F238E27FC236}">
                  <a16:creationId xmlns:a16="http://schemas.microsoft.com/office/drawing/2014/main" id="{E23607D6-866C-0646-A183-17C54D96BBEA}"/>
                </a:ext>
              </a:extLst>
            </p:cNvPr>
            <p:cNvSpPr/>
            <p:nvPr/>
          </p:nvSpPr>
          <p:spPr>
            <a:xfrm>
              <a:off x="1633200" y="1569175"/>
              <a:ext cx="700800" cy="700800"/>
            </a:xfrm>
            <a:prstGeom prst="ellipse">
              <a:avLst/>
            </a:prstGeom>
            <a:solidFill>
              <a:srgbClr val="E8B6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47;p36">
              <a:extLst>
                <a:ext uri="{FF2B5EF4-FFF2-40B4-BE49-F238E27FC236}">
                  <a16:creationId xmlns:a16="http://schemas.microsoft.com/office/drawing/2014/main" id="{7DF6CD2C-607F-4A4B-A0ED-9BFD32C2FF40}"/>
                </a:ext>
              </a:extLst>
            </p:cNvPr>
            <p:cNvSpPr/>
            <p:nvPr/>
          </p:nvSpPr>
          <p:spPr>
            <a:xfrm>
              <a:off x="1796721" y="1749401"/>
              <a:ext cx="373766" cy="340357"/>
            </a:xfrm>
            <a:custGeom>
              <a:avLst/>
              <a:gdLst/>
              <a:ahLst/>
              <a:cxnLst/>
              <a:rect l="l" t="t" r="r" b="b"/>
              <a:pathLst>
                <a:path w="12698" h="11563" extrusionOk="0">
                  <a:moveTo>
                    <a:pt x="2490" y="820"/>
                  </a:moveTo>
                  <a:cubicBezTo>
                    <a:pt x="3529" y="914"/>
                    <a:pt x="4600" y="1292"/>
                    <a:pt x="5483" y="2017"/>
                  </a:cubicBezTo>
                  <a:lnTo>
                    <a:pt x="5798" y="2237"/>
                  </a:lnTo>
                  <a:lnTo>
                    <a:pt x="5798" y="10334"/>
                  </a:lnTo>
                  <a:lnTo>
                    <a:pt x="5766" y="10334"/>
                  </a:lnTo>
                  <a:cubicBezTo>
                    <a:pt x="4789" y="9609"/>
                    <a:pt x="3655" y="9168"/>
                    <a:pt x="2490" y="9105"/>
                  </a:cubicBezTo>
                  <a:lnTo>
                    <a:pt x="2490" y="820"/>
                  </a:lnTo>
                  <a:close/>
                  <a:moveTo>
                    <a:pt x="9925" y="883"/>
                  </a:moveTo>
                  <a:lnTo>
                    <a:pt x="9925" y="9137"/>
                  </a:lnTo>
                  <a:cubicBezTo>
                    <a:pt x="8728" y="9200"/>
                    <a:pt x="7593" y="9609"/>
                    <a:pt x="6617" y="10334"/>
                  </a:cubicBezTo>
                  <a:lnTo>
                    <a:pt x="6617" y="2300"/>
                  </a:lnTo>
                  <a:lnTo>
                    <a:pt x="6932" y="2048"/>
                  </a:lnTo>
                  <a:cubicBezTo>
                    <a:pt x="7782" y="1355"/>
                    <a:pt x="8854" y="946"/>
                    <a:pt x="9925" y="883"/>
                  </a:cubicBezTo>
                  <a:close/>
                  <a:moveTo>
                    <a:pt x="1702" y="2458"/>
                  </a:moveTo>
                  <a:lnTo>
                    <a:pt x="1702" y="9483"/>
                  </a:lnTo>
                  <a:cubicBezTo>
                    <a:pt x="1702" y="9735"/>
                    <a:pt x="1891" y="9924"/>
                    <a:pt x="2080" y="9924"/>
                  </a:cubicBezTo>
                  <a:cubicBezTo>
                    <a:pt x="3057" y="9924"/>
                    <a:pt x="4096" y="10208"/>
                    <a:pt x="4978" y="10744"/>
                  </a:cubicBezTo>
                  <a:lnTo>
                    <a:pt x="1261" y="10744"/>
                  </a:lnTo>
                  <a:cubicBezTo>
                    <a:pt x="1009" y="10744"/>
                    <a:pt x="851" y="10555"/>
                    <a:pt x="851" y="10334"/>
                  </a:cubicBezTo>
                  <a:lnTo>
                    <a:pt x="851" y="2867"/>
                  </a:lnTo>
                  <a:cubicBezTo>
                    <a:pt x="851" y="2647"/>
                    <a:pt x="1040" y="2489"/>
                    <a:pt x="1261" y="2458"/>
                  </a:cubicBezTo>
                  <a:close/>
                  <a:moveTo>
                    <a:pt x="11406" y="2458"/>
                  </a:moveTo>
                  <a:cubicBezTo>
                    <a:pt x="11658" y="2458"/>
                    <a:pt x="11815" y="2647"/>
                    <a:pt x="11847" y="2867"/>
                  </a:cubicBezTo>
                  <a:lnTo>
                    <a:pt x="11847" y="10334"/>
                  </a:lnTo>
                  <a:cubicBezTo>
                    <a:pt x="11847" y="10555"/>
                    <a:pt x="11658" y="10712"/>
                    <a:pt x="11406" y="10744"/>
                  </a:cubicBezTo>
                  <a:lnTo>
                    <a:pt x="7436" y="10744"/>
                  </a:lnTo>
                  <a:cubicBezTo>
                    <a:pt x="8255" y="10239"/>
                    <a:pt x="9295" y="9924"/>
                    <a:pt x="10303" y="9924"/>
                  </a:cubicBezTo>
                  <a:cubicBezTo>
                    <a:pt x="10555" y="9924"/>
                    <a:pt x="10712" y="9735"/>
                    <a:pt x="10712" y="9483"/>
                  </a:cubicBezTo>
                  <a:lnTo>
                    <a:pt x="10712" y="2458"/>
                  </a:lnTo>
                  <a:close/>
                  <a:moveTo>
                    <a:pt x="2080" y="0"/>
                  </a:moveTo>
                  <a:cubicBezTo>
                    <a:pt x="1828" y="0"/>
                    <a:pt x="1670" y="189"/>
                    <a:pt x="1670" y="410"/>
                  </a:cubicBezTo>
                  <a:lnTo>
                    <a:pt x="1670" y="1670"/>
                  </a:lnTo>
                  <a:lnTo>
                    <a:pt x="1261" y="1670"/>
                  </a:lnTo>
                  <a:cubicBezTo>
                    <a:pt x="568" y="1670"/>
                    <a:pt x="1" y="2206"/>
                    <a:pt x="32" y="2930"/>
                  </a:cubicBezTo>
                  <a:lnTo>
                    <a:pt x="32" y="10334"/>
                  </a:lnTo>
                  <a:cubicBezTo>
                    <a:pt x="32" y="10996"/>
                    <a:pt x="568" y="11563"/>
                    <a:pt x="1261" y="11563"/>
                  </a:cubicBezTo>
                  <a:lnTo>
                    <a:pt x="11437" y="11563"/>
                  </a:lnTo>
                  <a:cubicBezTo>
                    <a:pt x="12130" y="11563"/>
                    <a:pt x="12697" y="11027"/>
                    <a:pt x="12697" y="10334"/>
                  </a:cubicBezTo>
                  <a:lnTo>
                    <a:pt x="12697" y="2867"/>
                  </a:lnTo>
                  <a:cubicBezTo>
                    <a:pt x="12666" y="2206"/>
                    <a:pt x="12130" y="1670"/>
                    <a:pt x="11437" y="1670"/>
                  </a:cubicBezTo>
                  <a:lnTo>
                    <a:pt x="10744" y="1670"/>
                  </a:lnTo>
                  <a:lnTo>
                    <a:pt x="10744" y="410"/>
                  </a:lnTo>
                  <a:cubicBezTo>
                    <a:pt x="10744" y="158"/>
                    <a:pt x="10555" y="0"/>
                    <a:pt x="10334" y="0"/>
                  </a:cubicBezTo>
                  <a:cubicBezTo>
                    <a:pt x="8980" y="0"/>
                    <a:pt x="7562" y="473"/>
                    <a:pt x="6396" y="1387"/>
                  </a:cubicBezTo>
                  <a:lnTo>
                    <a:pt x="6207" y="1544"/>
                  </a:lnTo>
                  <a:lnTo>
                    <a:pt x="6018" y="1387"/>
                  </a:lnTo>
                  <a:cubicBezTo>
                    <a:pt x="4915" y="473"/>
                    <a:pt x="3498" y="0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248;p36">
            <a:extLst>
              <a:ext uri="{FF2B5EF4-FFF2-40B4-BE49-F238E27FC236}">
                <a16:creationId xmlns:a16="http://schemas.microsoft.com/office/drawing/2014/main" id="{2A49C0C8-CACC-9C41-ADAF-8D735CBBB483}"/>
              </a:ext>
            </a:extLst>
          </p:cNvPr>
          <p:cNvGrpSpPr/>
          <p:nvPr/>
        </p:nvGrpSpPr>
        <p:grpSpPr>
          <a:xfrm>
            <a:off x="4221600" y="1569175"/>
            <a:ext cx="700800" cy="700800"/>
            <a:chOff x="4221600" y="1569175"/>
            <a:chExt cx="700800" cy="700800"/>
          </a:xfrm>
        </p:grpSpPr>
        <p:sp>
          <p:nvSpPr>
            <p:cNvPr id="57" name="Google Shape;249;p36">
              <a:extLst>
                <a:ext uri="{FF2B5EF4-FFF2-40B4-BE49-F238E27FC236}">
                  <a16:creationId xmlns:a16="http://schemas.microsoft.com/office/drawing/2014/main" id="{FCF0690B-ADA4-7C44-91A5-5F7B3374C306}"/>
                </a:ext>
              </a:extLst>
            </p:cNvPr>
            <p:cNvSpPr/>
            <p:nvPr/>
          </p:nvSpPr>
          <p:spPr>
            <a:xfrm>
              <a:off x="4221600" y="1569175"/>
              <a:ext cx="700800" cy="700800"/>
            </a:xfrm>
            <a:prstGeom prst="ellipse">
              <a:avLst/>
            </a:prstGeom>
            <a:solidFill>
              <a:srgbClr val="E8B6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" name="Google Shape;250;p36">
              <a:extLst>
                <a:ext uri="{FF2B5EF4-FFF2-40B4-BE49-F238E27FC236}">
                  <a16:creationId xmlns:a16="http://schemas.microsoft.com/office/drawing/2014/main" id="{754D2D68-77C7-D14E-9D16-BA975598604D}"/>
                </a:ext>
              </a:extLst>
            </p:cNvPr>
            <p:cNvGrpSpPr/>
            <p:nvPr/>
          </p:nvGrpSpPr>
          <p:grpSpPr>
            <a:xfrm>
              <a:off x="4442857" y="1732697"/>
              <a:ext cx="272686" cy="373766"/>
              <a:chOff x="-38275925" y="1946600"/>
              <a:chExt cx="231600" cy="317450"/>
            </a:xfrm>
          </p:grpSpPr>
          <p:sp>
            <p:nvSpPr>
              <p:cNvPr id="59" name="Google Shape;251;p36">
                <a:extLst>
                  <a:ext uri="{FF2B5EF4-FFF2-40B4-BE49-F238E27FC236}">
                    <a16:creationId xmlns:a16="http://schemas.microsoft.com/office/drawing/2014/main" id="{751633D3-2AAB-644B-A758-E29A549ECBEB}"/>
                  </a:ext>
                </a:extLst>
              </p:cNvPr>
              <p:cNvSpPr/>
              <p:nvPr/>
            </p:nvSpPr>
            <p:spPr>
              <a:xfrm>
                <a:off x="-38275925" y="1946600"/>
                <a:ext cx="231600" cy="317450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12698" extrusionOk="0">
                    <a:moveTo>
                      <a:pt x="4546" y="892"/>
                    </a:moveTo>
                    <a:cubicBezTo>
                      <a:pt x="4811" y="892"/>
                      <a:pt x="5082" y="920"/>
                      <a:pt x="5357" y="977"/>
                    </a:cubicBezTo>
                    <a:cubicBezTo>
                      <a:pt x="6964" y="1292"/>
                      <a:pt x="8287" y="2742"/>
                      <a:pt x="8287" y="4600"/>
                    </a:cubicBezTo>
                    <a:cubicBezTo>
                      <a:pt x="8287" y="5987"/>
                      <a:pt x="7531" y="7215"/>
                      <a:pt x="6396" y="7845"/>
                    </a:cubicBezTo>
                    <a:cubicBezTo>
                      <a:pt x="5987" y="8034"/>
                      <a:pt x="5798" y="8475"/>
                      <a:pt x="5798" y="8885"/>
                    </a:cubicBezTo>
                    <a:lnTo>
                      <a:pt x="5798" y="9169"/>
                    </a:lnTo>
                    <a:lnTo>
                      <a:pt x="3309" y="9169"/>
                    </a:lnTo>
                    <a:lnTo>
                      <a:pt x="3309" y="8854"/>
                    </a:lnTo>
                    <a:cubicBezTo>
                      <a:pt x="3309" y="8412"/>
                      <a:pt x="3088" y="8034"/>
                      <a:pt x="2679" y="7782"/>
                    </a:cubicBezTo>
                    <a:cubicBezTo>
                      <a:pt x="1545" y="7121"/>
                      <a:pt x="820" y="5955"/>
                      <a:pt x="820" y="4600"/>
                    </a:cubicBezTo>
                    <a:cubicBezTo>
                      <a:pt x="820" y="2536"/>
                      <a:pt x="2499" y="892"/>
                      <a:pt x="4546" y="892"/>
                    </a:cubicBezTo>
                    <a:close/>
                    <a:moveTo>
                      <a:pt x="5798" y="9956"/>
                    </a:moveTo>
                    <a:lnTo>
                      <a:pt x="5798" y="10681"/>
                    </a:lnTo>
                    <a:cubicBezTo>
                      <a:pt x="5798" y="10901"/>
                      <a:pt x="5609" y="11059"/>
                      <a:pt x="5357" y="11090"/>
                    </a:cubicBezTo>
                    <a:lnTo>
                      <a:pt x="3719" y="11090"/>
                    </a:lnTo>
                    <a:cubicBezTo>
                      <a:pt x="3467" y="11090"/>
                      <a:pt x="3309" y="10901"/>
                      <a:pt x="3277" y="10681"/>
                    </a:cubicBezTo>
                    <a:lnTo>
                      <a:pt x="3277" y="9956"/>
                    </a:lnTo>
                    <a:close/>
                    <a:moveTo>
                      <a:pt x="4443" y="1"/>
                    </a:moveTo>
                    <a:cubicBezTo>
                      <a:pt x="2049" y="32"/>
                      <a:pt x="1" y="2080"/>
                      <a:pt x="1" y="4600"/>
                    </a:cubicBezTo>
                    <a:cubicBezTo>
                      <a:pt x="1" y="6270"/>
                      <a:pt x="883" y="7719"/>
                      <a:pt x="2238" y="8539"/>
                    </a:cubicBezTo>
                    <a:cubicBezTo>
                      <a:pt x="2332" y="8570"/>
                      <a:pt x="2395" y="8696"/>
                      <a:pt x="2458" y="8759"/>
                    </a:cubicBezTo>
                    <a:lnTo>
                      <a:pt x="2458" y="10681"/>
                    </a:lnTo>
                    <a:cubicBezTo>
                      <a:pt x="2458" y="11216"/>
                      <a:pt x="2805" y="11689"/>
                      <a:pt x="3309" y="11847"/>
                    </a:cubicBezTo>
                    <a:cubicBezTo>
                      <a:pt x="3467" y="12351"/>
                      <a:pt x="3939" y="12697"/>
                      <a:pt x="4506" y="12697"/>
                    </a:cubicBezTo>
                    <a:cubicBezTo>
                      <a:pt x="5042" y="12697"/>
                      <a:pt x="5514" y="12351"/>
                      <a:pt x="5672" y="11847"/>
                    </a:cubicBezTo>
                    <a:cubicBezTo>
                      <a:pt x="6176" y="11689"/>
                      <a:pt x="6554" y="11216"/>
                      <a:pt x="6554" y="10681"/>
                    </a:cubicBezTo>
                    <a:lnTo>
                      <a:pt x="6554" y="8854"/>
                    </a:lnTo>
                    <a:cubicBezTo>
                      <a:pt x="6554" y="8728"/>
                      <a:pt x="6617" y="8570"/>
                      <a:pt x="6712" y="8507"/>
                    </a:cubicBezTo>
                    <a:cubicBezTo>
                      <a:pt x="8318" y="7593"/>
                      <a:pt x="9263" y="5735"/>
                      <a:pt x="8948" y="3750"/>
                    </a:cubicBezTo>
                    <a:cubicBezTo>
                      <a:pt x="8602" y="1702"/>
                      <a:pt x="6806" y="1"/>
                      <a:pt x="44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52;p36">
                <a:extLst>
                  <a:ext uri="{FF2B5EF4-FFF2-40B4-BE49-F238E27FC236}">
                    <a16:creationId xmlns:a16="http://schemas.microsoft.com/office/drawing/2014/main" id="{73CDA80A-F71D-3D4B-AB62-4D06A14D373A}"/>
                  </a:ext>
                </a:extLst>
              </p:cNvPr>
              <p:cNvSpPr/>
              <p:nvPr/>
            </p:nvSpPr>
            <p:spPr>
              <a:xfrm>
                <a:off x="-38235750" y="1989125"/>
                <a:ext cx="84300" cy="8352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3341" extrusionOk="0">
                    <a:moveTo>
                      <a:pt x="2931" y="1"/>
                    </a:moveTo>
                    <a:cubicBezTo>
                      <a:pt x="1355" y="1"/>
                      <a:pt x="64" y="1293"/>
                      <a:pt x="1" y="2899"/>
                    </a:cubicBezTo>
                    <a:cubicBezTo>
                      <a:pt x="1" y="3120"/>
                      <a:pt x="158" y="3340"/>
                      <a:pt x="410" y="3340"/>
                    </a:cubicBezTo>
                    <a:cubicBezTo>
                      <a:pt x="631" y="3340"/>
                      <a:pt x="851" y="3120"/>
                      <a:pt x="851" y="2899"/>
                    </a:cubicBezTo>
                    <a:cubicBezTo>
                      <a:pt x="883" y="1765"/>
                      <a:pt x="1796" y="820"/>
                      <a:pt x="2931" y="820"/>
                    </a:cubicBezTo>
                    <a:cubicBezTo>
                      <a:pt x="3151" y="820"/>
                      <a:pt x="3372" y="631"/>
                      <a:pt x="3372" y="379"/>
                    </a:cubicBezTo>
                    <a:cubicBezTo>
                      <a:pt x="3372" y="190"/>
                      <a:pt x="3151" y="1"/>
                      <a:pt x="29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1" name="Google Shape;253;p36">
            <a:extLst>
              <a:ext uri="{FF2B5EF4-FFF2-40B4-BE49-F238E27FC236}">
                <a16:creationId xmlns:a16="http://schemas.microsoft.com/office/drawing/2014/main" id="{595C2C5D-108D-0B4E-890B-7DF307DA2FD9}"/>
              </a:ext>
            </a:extLst>
          </p:cNvPr>
          <p:cNvGrpSpPr/>
          <p:nvPr/>
        </p:nvGrpSpPr>
        <p:grpSpPr>
          <a:xfrm>
            <a:off x="6824400" y="1569175"/>
            <a:ext cx="700800" cy="700800"/>
            <a:chOff x="6824400" y="1569175"/>
            <a:chExt cx="700800" cy="700800"/>
          </a:xfrm>
        </p:grpSpPr>
        <p:sp>
          <p:nvSpPr>
            <p:cNvPr id="62" name="Google Shape;254;p36">
              <a:extLst>
                <a:ext uri="{FF2B5EF4-FFF2-40B4-BE49-F238E27FC236}">
                  <a16:creationId xmlns:a16="http://schemas.microsoft.com/office/drawing/2014/main" id="{DBC9AE52-97EC-2749-86C4-889CC6358C54}"/>
                </a:ext>
              </a:extLst>
            </p:cNvPr>
            <p:cNvSpPr/>
            <p:nvPr/>
          </p:nvSpPr>
          <p:spPr>
            <a:xfrm>
              <a:off x="6824400" y="1569175"/>
              <a:ext cx="700800" cy="700800"/>
            </a:xfrm>
            <a:prstGeom prst="ellipse">
              <a:avLst/>
            </a:prstGeom>
            <a:solidFill>
              <a:srgbClr val="E8B6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" name="Google Shape;255;p36">
              <a:extLst>
                <a:ext uri="{FF2B5EF4-FFF2-40B4-BE49-F238E27FC236}">
                  <a16:creationId xmlns:a16="http://schemas.microsoft.com/office/drawing/2014/main" id="{E8566207-A2B6-A949-BB1C-A3D69188C672}"/>
                </a:ext>
              </a:extLst>
            </p:cNvPr>
            <p:cNvGrpSpPr/>
            <p:nvPr/>
          </p:nvGrpSpPr>
          <p:grpSpPr>
            <a:xfrm>
              <a:off x="6987928" y="1733266"/>
              <a:ext cx="383950" cy="372618"/>
              <a:chOff x="-37956150" y="1948175"/>
              <a:chExt cx="326100" cy="316475"/>
            </a:xfrm>
          </p:grpSpPr>
          <p:sp>
            <p:nvSpPr>
              <p:cNvPr id="64" name="Google Shape;256;p36">
                <a:extLst>
                  <a:ext uri="{FF2B5EF4-FFF2-40B4-BE49-F238E27FC236}">
                    <a16:creationId xmlns:a16="http://schemas.microsoft.com/office/drawing/2014/main" id="{2D7D2BE3-40E5-C14E-BEBD-7F2B0C6CB896}"/>
                  </a:ext>
                </a:extLst>
              </p:cNvPr>
              <p:cNvSpPr/>
              <p:nvPr/>
            </p:nvSpPr>
            <p:spPr>
              <a:xfrm>
                <a:off x="-37956150" y="1948175"/>
                <a:ext cx="326100" cy="316475"/>
              </a:xfrm>
              <a:custGeom>
                <a:avLst/>
                <a:gdLst/>
                <a:ahLst/>
                <a:cxnLst/>
                <a:rect l="l" t="t" r="r" b="b"/>
                <a:pathLst>
                  <a:path w="13044" h="12659" extrusionOk="0">
                    <a:moveTo>
                      <a:pt x="11627" y="844"/>
                    </a:moveTo>
                    <a:cubicBezTo>
                      <a:pt x="11847" y="844"/>
                      <a:pt x="12067" y="993"/>
                      <a:pt x="12067" y="1229"/>
                    </a:cubicBezTo>
                    <a:cubicBezTo>
                      <a:pt x="12067" y="1355"/>
                      <a:pt x="12036" y="1418"/>
                      <a:pt x="11941" y="1513"/>
                    </a:cubicBezTo>
                    <a:lnTo>
                      <a:pt x="9106" y="4254"/>
                    </a:lnTo>
                    <a:cubicBezTo>
                      <a:pt x="8948" y="4065"/>
                      <a:pt x="8759" y="3876"/>
                      <a:pt x="8507" y="3687"/>
                    </a:cubicBezTo>
                    <a:cubicBezTo>
                      <a:pt x="9358" y="2899"/>
                      <a:pt x="11343" y="946"/>
                      <a:pt x="11343" y="946"/>
                    </a:cubicBezTo>
                    <a:cubicBezTo>
                      <a:pt x="11423" y="876"/>
                      <a:pt x="11525" y="844"/>
                      <a:pt x="11627" y="844"/>
                    </a:cubicBezTo>
                    <a:close/>
                    <a:moveTo>
                      <a:pt x="3845" y="10712"/>
                    </a:moveTo>
                    <a:lnTo>
                      <a:pt x="4412" y="11311"/>
                    </a:lnTo>
                    <a:lnTo>
                      <a:pt x="4065" y="11657"/>
                    </a:lnTo>
                    <a:cubicBezTo>
                      <a:pt x="3986" y="11736"/>
                      <a:pt x="3876" y="11776"/>
                      <a:pt x="3766" y="11776"/>
                    </a:cubicBezTo>
                    <a:cubicBezTo>
                      <a:pt x="3656" y="11776"/>
                      <a:pt x="3545" y="11736"/>
                      <a:pt x="3467" y="11657"/>
                    </a:cubicBezTo>
                    <a:cubicBezTo>
                      <a:pt x="3309" y="11500"/>
                      <a:pt x="3309" y="11248"/>
                      <a:pt x="3467" y="11090"/>
                    </a:cubicBezTo>
                    <a:lnTo>
                      <a:pt x="3845" y="10712"/>
                    </a:lnTo>
                    <a:close/>
                    <a:moveTo>
                      <a:pt x="6222" y="3658"/>
                    </a:moveTo>
                    <a:cubicBezTo>
                      <a:pt x="6719" y="3658"/>
                      <a:pt x="7224" y="3789"/>
                      <a:pt x="7688" y="4065"/>
                    </a:cubicBezTo>
                    <a:cubicBezTo>
                      <a:pt x="8035" y="4254"/>
                      <a:pt x="8350" y="4569"/>
                      <a:pt x="8602" y="4884"/>
                    </a:cubicBezTo>
                    <a:cubicBezTo>
                      <a:pt x="9389" y="6207"/>
                      <a:pt x="9106" y="7782"/>
                      <a:pt x="8129" y="8759"/>
                    </a:cubicBezTo>
                    <a:lnTo>
                      <a:pt x="7027" y="9862"/>
                    </a:lnTo>
                    <a:cubicBezTo>
                      <a:pt x="6838" y="10051"/>
                      <a:pt x="6712" y="10334"/>
                      <a:pt x="6680" y="10649"/>
                    </a:cubicBezTo>
                    <a:cubicBezTo>
                      <a:pt x="6680" y="11027"/>
                      <a:pt x="6554" y="11468"/>
                      <a:pt x="6270" y="11752"/>
                    </a:cubicBezTo>
                    <a:cubicBezTo>
                      <a:pt x="6255" y="11768"/>
                      <a:pt x="6215" y="11776"/>
                      <a:pt x="6176" y="11776"/>
                    </a:cubicBezTo>
                    <a:cubicBezTo>
                      <a:pt x="6137" y="11776"/>
                      <a:pt x="6097" y="11768"/>
                      <a:pt x="6081" y="11752"/>
                    </a:cubicBezTo>
                    <a:cubicBezTo>
                      <a:pt x="726" y="6396"/>
                      <a:pt x="1009" y="6680"/>
                      <a:pt x="1009" y="6617"/>
                    </a:cubicBezTo>
                    <a:lnTo>
                      <a:pt x="1009" y="6522"/>
                    </a:lnTo>
                    <a:cubicBezTo>
                      <a:pt x="1009" y="6459"/>
                      <a:pt x="1041" y="6459"/>
                      <a:pt x="1041" y="6459"/>
                    </a:cubicBezTo>
                    <a:cubicBezTo>
                      <a:pt x="1198" y="6302"/>
                      <a:pt x="1419" y="6207"/>
                      <a:pt x="1671" y="6113"/>
                    </a:cubicBezTo>
                    <a:cubicBezTo>
                      <a:pt x="2049" y="5987"/>
                      <a:pt x="2269" y="6081"/>
                      <a:pt x="2616" y="5955"/>
                    </a:cubicBezTo>
                    <a:cubicBezTo>
                      <a:pt x="2773" y="5892"/>
                      <a:pt x="2899" y="5798"/>
                      <a:pt x="2994" y="5672"/>
                    </a:cubicBezTo>
                    <a:lnTo>
                      <a:pt x="4191" y="4506"/>
                    </a:lnTo>
                    <a:cubicBezTo>
                      <a:pt x="4741" y="3956"/>
                      <a:pt x="5473" y="3658"/>
                      <a:pt x="6222" y="3658"/>
                    </a:cubicBezTo>
                    <a:close/>
                    <a:moveTo>
                      <a:pt x="11637" y="1"/>
                    </a:moveTo>
                    <a:cubicBezTo>
                      <a:pt x="11322" y="1"/>
                      <a:pt x="11007" y="127"/>
                      <a:pt x="10776" y="379"/>
                    </a:cubicBezTo>
                    <a:lnTo>
                      <a:pt x="7814" y="3277"/>
                    </a:lnTo>
                    <a:cubicBezTo>
                      <a:pt x="7301" y="3032"/>
                      <a:pt x="6741" y="2908"/>
                      <a:pt x="6181" y="2908"/>
                    </a:cubicBezTo>
                    <a:cubicBezTo>
                      <a:pt x="5227" y="2908"/>
                      <a:pt x="4275" y="3268"/>
                      <a:pt x="3561" y="4002"/>
                    </a:cubicBezTo>
                    <a:lnTo>
                      <a:pt x="2364" y="5167"/>
                    </a:lnTo>
                    <a:cubicBezTo>
                      <a:pt x="2301" y="5262"/>
                      <a:pt x="2175" y="5294"/>
                      <a:pt x="2049" y="5294"/>
                    </a:cubicBezTo>
                    <a:cubicBezTo>
                      <a:pt x="915" y="5325"/>
                      <a:pt x="474" y="5924"/>
                      <a:pt x="411" y="5955"/>
                    </a:cubicBezTo>
                    <a:cubicBezTo>
                      <a:pt x="1" y="6365"/>
                      <a:pt x="64" y="6932"/>
                      <a:pt x="411" y="7341"/>
                    </a:cubicBezTo>
                    <a:lnTo>
                      <a:pt x="3246" y="10177"/>
                    </a:lnTo>
                    <a:lnTo>
                      <a:pt x="2836" y="10555"/>
                    </a:lnTo>
                    <a:cubicBezTo>
                      <a:pt x="2206" y="11185"/>
                      <a:pt x="2458" y="12256"/>
                      <a:pt x="3246" y="12571"/>
                    </a:cubicBezTo>
                    <a:cubicBezTo>
                      <a:pt x="3395" y="12631"/>
                      <a:pt x="3547" y="12659"/>
                      <a:pt x="3696" y="12659"/>
                    </a:cubicBezTo>
                    <a:cubicBezTo>
                      <a:pt x="4020" y="12659"/>
                      <a:pt x="4332" y="12525"/>
                      <a:pt x="4569" y="12288"/>
                    </a:cubicBezTo>
                    <a:lnTo>
                      <a:pt x="4979" y="11910"/>
                    </a:lnTo>
                    <a:lnTo>
                      <a:pt x="5451" y="12382"/>
                    </a:lnTo>
                    <a:cubicBezTo>
                      <a:pt x="5636" y="12567"/>
                      <a:pt x="5874" y="12654"/>
                      <a:pt x="6116" y="12654"/>
                    </a:cubicBezTo>
                    <a:cubicBezTo>
                      <a:pt x="6370" y="12654"/>
                      <a:pt x="6628" y="12559"/>
                      <a:pt x="6838" y="12382"/>
                    </a:cubicBezTo>
                    <a:cubicBezTo>
                      <a:pt x="7247" y="11941"/>
                      <a:pt x="7468" y="11342"/>
                      <a:pt x="7499" y="10712"/>
                    </a:cubicBezTo>
                    <a:cubicBezTo>
                      <a:pt x="7499" y="10649"/>
                      <a:pt x="7531" y="10523"/>
                      <a:pt x="7625" y="10460"/>
                    </a:cubicBezTo>
                    <a:lnTo>
                      <a:pt x="8728" y="9358"/>
                    </a:lnTo>
                    <a:cubicBezTo>
                      <a:pt x="9862" y="8192"/>
                      <a:pt x="10209" y="6428"/>
                      <a:pt x="9547" y="5010"/>
                    </a:cubicBezTo>
                    <a:lnTo>
                      <a:pt x="12540" y="2112"/>
                    </a:lnTo>
                    <a:cubicBezTo>
                      <a:pt x="12666" y="1986"/>
                      <a:pt x="12729" y="1828"/>
                      <a:pt x="12823" y="1670"/>
                    </a:cubicBezTo>
                    <a:cubicBezTo>
                      <a:pt x="13044" y="1072"/>
                      <a:pt x="12729" y="379"/>
                      <a:pt x="12099" y="95"/>
                    </a:cubicBezTo>
                    <a:cubicBezTo>
                      <a:pt x="11952" y="32"/>
                      <a:pt x="11794" y="1"/>
                      <a:pt x="116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257;p36">
                <a:extLst>
                  <a:ext uri="{FF2B5EF4-FFF2-40B4-BE49-F238E27FC236}">
                    <a16:creationId xmlns:a16="http://schemas.microsoft.com/office/drawing/2014/main" id="{8CA9FD3E-C101-3B4F-805C-12FD754A9AFF}"/>
                  </a:ext>
                </a:extLst>
              </p:cNvPr>
              <p:cNvSpPr/>
              <p:nvPr/>
            </p:nvSpPr>
            <p:spPr>
              <a:xfrm>
                <a:off x="-37729300" y="20545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258;p36">
                <a:extLst>
                  <a:ext uri="{FF2B5EF4-FFF2-40B4-BE49-F238E27FC236}">
                    <a16:creationId xmlns:a16="http://schemas.microsoft.com/office/drawing/2014/main" id="{9CB8AC4B-7B4A-4049-A057-03BEE4DEBBA5}"/>
                  </a:ext>
                </a:extLst>
              </p:cNvPr>
              <p:cNvSpPr/>
              <p:nvPr/>
            </p:nvSpPr>
            <p:spPr>
              <a:xfrm>
                <a:off x="-37839575" y="2058625"/>
                <a:ext cx="81950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3278" h="1372" extrusionOk="0">
                    <a:moveTo>
                      <a:pt x="1497" y="0"/>
                    </a:moveTo>
                    <a:cubicBezTo>
                      <a:pt x="1030" y="0"/>
                      <a:pt x="577" y="150"/>
                      <a:pt x="221" y="434"/>
                    </a:cubicBezTo>
                    <a:cubicBezTo>
                      <a:pt x="32" y="623"/>
                      <a:pt x="1" y="876"/>
                      <a:pt x="158" y="1065"/>
                    </a:cubicBezTo>
                    <a:cubicBezTo>
                      <a:pt x="245" y="1151"/>
                      <a:pt x="350" y="1200"/>
                      <a:pt x="465" y="1200"/>
                    </a:cubicBezTo>
                    <a:cubicBezTo>
                      <a:pt x="558" y="1200"/>
                      <a:pt x="657" y="1167"/>
                      <a:pt x="757" y="1096"/>
                    </a:cubicBezTo>
                    <a:cubicBezTo>
                      <a:pt x="968" y="927"/>
                      <a:pt x="1241" y="840"/>
                      <a:pt x="1524" y="840"/>
                    </a:cubicBezTo>
                    <a:cubicBezTo>
                      <a:pt x="1876" y="840"/>
                      <a:pt x="2242" y="974"/>
                      <a:pt x="2521" y="1254"/>
                    </a:cubicBezTo>
                    <a:cubicBezTo>
                      <a:pt x="2600" y="1332"/>
                      <a:pt x="2710" y="1372"/>
                      <a:pt x="2820" y="1372"/>
                    </a:cubicBezTo>
                    <a:cubicBezTo>
                      <a:pt x="2931" y="1372"/>
                      <a:pt x="3041" y="1332"/>
                      <a:pt x="3120" y="1254"/>
                    </a:cubicBezTo>
                    <a:cubicBezTo>
                      <a:pt x="3277" y="1096"/>
                      <a:pt x="3277" y="844"/>
                      <a:pt x="3120" y="686"/>
                    </a:cubicBezTo>
                    <a:cubicBezTo>
                      <a:pt x="2653" y="220"/>
                      <a:pt x="2064" y="0"/>
                      <a:pt x="14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67" name="Google Shape;259;p36">
            <a:extLst>
              <a:ext uri="{FF2B5EF4-FFF2-40B4-BE49-F238E27FC236}">
                <a16:creationId xmlns:a16="http://schemas.microsoft.com/office/drawing/2014/main" id="{7B9B0EC6-9659-4D4B-ACDF-FE9404802EF4}"/>
              </a:ext>
            </a:extLst>
          </p:cNvPr>
          <p:cNvCxnSpPr/>
          <p:nvPr/>
        </p:nvCxnSpPr>
        <p:spPr>
          <a:xfrm>
            <a:off x="1499250" y="2850850"/>
            <a:ext cx="968700" cy="0"/>
          </a:xfrm>
          <a:prstGeom prst="straightConnector1">
            <a:avLst/>
          </a:prstGeom>
          <a:noFill/>
          <a:ln w="19050" cap="flat" cmpd="sng">
            <a:solidFill>
              <a:srgbClr val="07376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260;p36">
            <a:extLst>
              <a:ext uri="{FF2B5EF4-FFF2-40B4-BE49-F238E27FC236}">
                <a16:creationId xmlns:a16="http://schemas.microsoft.com/office/drawing/2014/main" id="{6422BB57-0A03-0546-AD0B-CFC725D8D752}"/>
              </a:ext>
            </a:extLst>
          </p:cNvPr>
          <p:cNvCxnSpPr/>
          <p:nvPr/>
        </p:nvCxnSpPr>
        <p:spPr>
          <a:xfrm>
            <a:off x="4094838" y="2850850"/>
            <a:ext cx="968700" cy="0"/>
          </a:xfrm>
          <a:prstGeom prst="straightConnector1">
            <a:avLst/>
          </a:prstGeom>
          <a:noFill/>
          <a:ln w="19050" cap="flat" cmpd="sng">
            <a:solidFill>
              <a:srgbClr val="07376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261;p36">
            <a:extLst>
              <a:ext uri="{FF2B5EF4-FFF2-40B4-BE49-F238E27FC236}">
                <a16:creationId xmlns:a16="http://schemas.microsoft.com/office/drawing/2014/main" id="{641DC687-6732-6846-AC8A-0343E023041D}"/>
              </a:ext>
            </a:extLst>
          </p:cNvPr>
          <p:cNvCxnSpPr/>
          <p:nvPr/>
        </p:nvCxnSpPr>
        <p:spPr>
          <a:xfrm>
            <a:off x="6690438" y="2850850"/>
            <a:ext cx="968700" cy="0"/>
          </a:xfrm>
          <a:prstGeom prst="straightConnector1">
            <a:avLst/>
          </a:prstGeom>
          <a:noFill/>
          <a:ln w="19050" cap="flat" cmpd="sng">
            <a:solidFill>
              <a:srgbClr val="07376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5"/>
          <p:cNvSpPr txBox="1">
            <a:spLocks noGrp="1"/>
          </p:cNvSpPr>
          <p:nvPr>
            <p:ph type="title"/>
          </p:nvPr>
        </p:nvSpPr>
        <p:spPr>
          <a:xfrm>
            <a:off x="723300" y="675675"/>
            <a:ext cx="3683700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sp>
        <p:nvSpPr>
          <p:cNvPr id="569" name="Google Shape;569;p55"/>
          <p:cNvSpPr txBox="1">
            <a:spLocks noGrp="1"/>
          </p:cNvSpPr>
          <p:nvPr>
            <p:ph type="subTitle" idx="1"/>
          </p:nvPr>
        </p:nvSpPr>
        <p:spPr>
          <a:xfrm>
            <a:off x="723350" y="1493225"/>
            <a:ext cx="3683700" cy="11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Does anyone have any questions?</a:t>
            </a: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>
                <a:solidFill>
                  <a:schemeClr val="dk2"/>
                </a:solidFill>
              </a:rPr>
              <a:t>addyouremail@freepik.com</a:t>
            </a: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</a:rPr>
              <a:t>+91 620 421 838</a:t>
            </a: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>
                <a:solidFill>
                  <a:schemeClr val="dk2"/>
                </a:solidFill>
              </a:rPr>
              <a:t>yourcompany.com</a:t>
            </a:r>
            <a:endParaRPr dirty="0"/>
          </a:p>
        </p:txBody>
      </p:sp>
      <p:sp>
        <p:nvSpPr>
          <p:cNvPr id="570" name="Google Shape;570;p55"/>
          <p:cNvSpPr txBox="1"/>
          <p:nvPr/>
        </p:nvSpPr>
        <p:spPr>
          <a:xfrm>
            <a:off x="685800" y="3939425"/>
            <a:ext cx="36837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95959"/>
                </a:solidFill>
                <a:latin typeface="Kanit Light"/>
                <a:ea typeface="Kanit Light"/>
                <a:cs typeface="Kanit Light"/>
                <a:sym typeface="Kanit Light"/>
              </a:rPr>
              <a:t>Please keep this slide for attribution</a:t>
            </a:r>
            <a:endParaRPr sz="1100">
              <a:solidFill>
                <a:srgbClr val="595959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571" name="Google Shape;571;p55"/>
          <p:cNvSpPr/>
          <p:nvPr/>
        </p:nvSpPr>
        <p:spPr>
          <a:xfrm>
            <a:off x="784126" y="2807702"/>
            <a:ext cx="407383" cy="407383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rgbClr val="E8B6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2" name="Google Shape;572;p55"/>
          <p:cNvGrpSpPr/>
          <p:nvPr/>
        </p:nvGrpSpPr>
        <p:grpSpPr>
          <a:xfrm>
            <a:off x="1516467" y="2807640"/>
            <a:ext cx="407432" cy="407391"/>
            <a:chOff x="812101" y="2571761"/>
            <a:chExt cx="417066" cy="417024"/>
          </a:xfrm>
        </p:grpSpPr>
        <p:sp>
          <p:nvSpPr>
            <p:cNvPr id="573" name="Google Shape;573;p55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rgbClr val="E8B6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55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rgbClr val="E8B6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55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rgbClr val="E8B6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5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rgbClr val="E8B6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" name="Google Shape;577;p55"/>
          <p:cNvGrpSpPr/>
          <p:nvPr/>
        </p:nvGrpSpPr>
        <p:grpSpPr>
          <a:xfrm>
            <a:off x="2248886" y="2807640"/>
            <a:ext cx="407391" cy="407391"/>
            <a:chOff x="1323129" y="2571761"/>
            <a:chExt cx="417024" cy="417024"/>
          </a:xfrm>
        </p:grpSpPr>
        <p:sp>
          <p:nvSpPr>
            <p:cNvPr id="578" name="Google Shape;578;p55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rgbClr val="E8B6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5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rgbClr val="E8B6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5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rgbClr val="E8B6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5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rgbClr val="E8B6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5"/>
          <p:cNvSpPr txBox="1">
            <a:spLocks noGrp="1"/>
          </p:cNvSpPr>
          <p:nvPr>
            <p:ph type="title" idx="2"/>
          </p:nvPr>
        </p:nvSpPr>
        <p:spPr>
          <a:xfrm>
            <a:off x="3597000" y="1047100"/>
            <a:ext cx="1950000" cy="13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09" name="Google Shape;409;p45"/>
          <p:cNvSpPr txBox="1">
            <a:spLocks noGrp="1"/>
          </p:cNvSpPr>
          <p:nvPr>
            <p:ph type="ctrTitle"/>
          </p:nvPr>
        </p:nvSpPr>
        <p:spPr>
          <a:xfrm>
            <a:off x="2044950" y="2355675"/>
            <a:ext cx="5054100" cy="10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Increased Operating Cost</a:t>
            </a:r>
            <a:endParaRPr dirty="0"/>
          </a:p>
        </p:txBody>
      </p:sp>
      <p:sp>
        <p:nvSpPr>
          <p:cNvPr id="195" name="Google Shape;195;p32"/>
          <p:cNvSpPr txBox="1">
            <a:spLocks noGrp="1"/>
          </p:cNvSpPr>
          <p:nvPr>
            <p:ph type="body" idx="1"/>
          </p:nvPr>
        </p:nvSpPr>
        <p:spPr>
          <a:xfrm>
            <a:off x="774643" y="2210566"/>
            <a:ext cx="7609114" cy="12119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Clr>
                <a:schemeClr val="dk1"/>
              </a:buClr>
              <a:buSzPts val="1100"/>
              <a:buNone/>
            </a:pPr>
            <a:r>
              <a:rPr lang="en-US" sz="2000" dirty="0"/>
              <a:t>Recently, Big Mountain Resort added a new lift chair which increased the operating cost by </a:t>
            </a:r>
            <a:r>
              <a:rPr lang="en-US" sz="2000" dirty="0">
                <a:solidFill>
                  <a:srgbClr val="FF0000"/>
                </a:solidFill>
              </a:rPr>
              <a:t>$1,540,000 </a:t>
            </a:r>
            <a:r>
              <a:rPr lang="en-US" sz="2000" dirty="0"/>
              <a:t>this season. </a:t>
            </a:r>
            <a:endParaRPr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2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86800" cy="7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TO DO?</a:t>
            </a:r>
            <a:endParaRPr dirty="0"/>
          </a:p>
        </p:txBody>
      </p:sp>
      <p:sp>
        <p:nvSpPr>
          <p:cNvPr id="363" name="Google Shape;363;p42"/>
          <p:cNvSpPr txBox="1">
            <a:spLocks noGrp="1"/>
          </p:cNvSpPr>
          <p:nvPr>
            <p:ph type="subTitle" idx="1"/>
          </p:nvPr>
        </p:nvSpPr>
        <p:spPr>
          <a:xfrm>
            <a:off x="3219476" y="3180759"/>
            <a:ext cx="2451694" cy="8295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/>
              <a:t>Ticket Price</a:t>
            </a:r>
            <a:endParaRPr sz="2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4" name="Google Shape;364;p42"/>
          <p:cNvSpPr txBox="1">
            <a:spLocks noGrp="1"/>
          </p:cNvSpPr>
          <p:nvPr>
            <p:ph type="subTitle" idx="2"/>
          </p:nvPr>
        </p:nvSpPr>
        <p:spPr>
          <a:xfrm>
            <a:off x="6148156" y="1965913"/>
            <a:ext cx="2481333" cy="7380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Clr>
                <a:schemeClr val="dk1"/>
              </a:buClr>
              <a:buSzPts val="1100"/>
            </a:pPr>
            <a:r>
              <a:rPr lang="en-US" sz="2800" dirty="0"/>
              <a:t>Expenditure</a:t>
            </a:r>
            <a:endParaRPr sz="2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65" name="Google Shape;365;p42"/>
          <p:cNvCxnSpPr/>
          <p:nvPr/>
        </p:nvCxnSpPr>
        <p:spPr>
          <a:xfrm>
            <a:off x="1986575" y="1186025"/>
            <a:ext cx="968700" cy="0"/>
          </a:xfrm>
          <a:prstGeom prst="straightConnector1">
            <a:avLst/>
          </a:prstGeom>
          <a:noFill/>
          <a:ln w="19050" cap="flat" cmpd="sng">
            <a:solidFill>
              <a:srgbClr val="07376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6" name="Google Shape;366;p42"/>
          <p:cNvCxnSpPr/>
          <p:nvPr/>
        </p:nvCxnSpPr>
        <p:spPr>
          <a:xfrm>
            <a:off x="900175" y="1186025"/>
            <a:ext cx="968700" cy="0"/>
          </a:xfrm>
          <a:prstGeom prst="straightConnector1">
            <a:avLst/>
          </a:prstGeom>
          <a:noFill/>
          <a:ln w="19050" cap="flat" cmpd="sng">
            <a:solidFill>
              <a:srgbClr val="07376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Down Arrow 1">
            <a:extLst>
              <a:ext uri="{FF2B5EF4-FFF2-40B4-BE49-F238E27FC236}">
                <a16:creationId xmlns:a16="http://schemas.microsoft.com/office/drawing/2014/main" id="{21CAF08C-9A85-5D4E-9EDA-A16A33B2CD8B}"/>
              </a:ext>
            </a:extLst>
          </p:cNvPr>
          <p:cNvSpPr/>
          <p:nvPr/>
        </p:nvSpPr>
        <p:spPr>
          <a:xfrm>
            <a:off x="6879391" y="2704012"/>
            <a:ext cx="1031966" cy="1476103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8D462680-3DF1-0249-8BDF-19DEA537D1EF}"/>
              </a:ext>
            </a:extLst>
          </p:cNvPr>
          <p:cNvSpPr/>
          <p:nvPr/>
        </p:nvSpPr>
        <p:spPr>
          <a:xfrm rot="10800000">
            <a:off x="3929340" y="1704656"/>
            <a:ext cx="1031966" cy="1476103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53F6F3-D514-4C4B-85A0-BE506777235B}"/>
              </a:ext>
            </a:extLst>
          </p:cNvPr>
          <p:cNvSpPr/>
          <p:nvPr/>
        </p:nvSpPr>
        <p:spPr>
          <a:xfrm>
            <a:off x="3522846" y="1551191"/>
            <a:ext cx="1907178" cy="23056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8"/>
          <p:cNvSpPr txBox="1">
            <a:spLocks noGrp="1"/>
          </p:cNvSpPr>
          <p:nvPr>
            <p:ph type="ctrTitle"/>
          </p:nvPr>
        </p:nvSpPr>
        <p:spPr>
          <a:xfrm>
            <a:off x="2044950" y="2355675"/>
            <a:ext cx="5054100" cy="10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Findings</a:t>
            </a:r>
            <a:endParaRPr dirty="0"/>
          </a:p>
        </p:txBody>
      </p:sp>
      <p:sp>
        <p:nvSpPr>
          <p:cNvPr id="475" name="Google Shape;475;p48"/>
          <p:cNvSpPr txBox="1">
            <a:spLocks noGrp="1"/>
          </p:cNvSpPr>
          <p:nvPr>
            <p:ph type="title" idx="2"/>
          </p:nvPr>
        </p:nvSpPr>
        <p:spPr>
          <a:xfrm>
            <a:off x="3597000" y="1047100"/>
            <a:ext cx="1950000" cy="13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/>
          <p:nvPr/>
        </p:nvSpPr>
        <p:spPr>
          <a:xfrm>
            <a:off x="4868700" y="0"/>
            <a:ext cx="4275300" cy="47739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5"/>
          <p:cNvSpPr txBox="1">
            <a:spLocks noGrp="1"/>
          </p:cNvSpPr>
          <p:nvPr>
            <p:ph type="title"/>
          </p:nvPr>
        </p:nvSpPr>
        <p:spPr>
          <a:xfrm>
            <a:off x="685800" y="892925"/>
            <a:ext cx="34371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Lift Ticket Price</a:t>
            </a:r>
            <a:endParaRPr dirty="0"/>
          </a:p>
        </p:txBody>
      </p:sp>
      <p:cxnSp>
        <p:nvCxnSpPr>
          <p:cNvPr id="232" name="Google Shape;232;p35"/>
          <p:cNvCxnSpPr/>
          <p:nvPr/>
        </p:nvCxnSpPr>
        <p:spPr>
          <a:xfrm>
            <a:off x="733500" y="1649700"/>
            <a:ext cx="968700" cy="0"/>
          </a:xfrm>
          <a:prstGeom prst="straightConnector1">
            <a:avLst/>
          </a:prstGeom>
          <a:noFill/>
          <a:ln w="19050" cap="flat" cmpd="sng">
            <a:solidFill>
              <a:srgbClr val="07376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35"/>
          <p:cNvSpPr txBox="1">
            <a:spLocks noGrp="1"/>
          </p:cNvSpPr>
          <p:nvPr>
            <p:ph type="subTitle" idx="1"/>
          </p:nvPr>
        </p:nvSpPr>
        <p:spPr>
          <a:xfrm>
            <a:off x="685800" y="1648625"/>
            <a:ext cx="3437100" cy="26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Key features: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● </a:t>
            </a:r>
            <a:r>
              <a:rPr lang="en-US" dirty="0"/>
              <a:t>Vertical Drop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● </a:t>
            </a:r>
            <a:r>
              <a:rPr lang="en-US" dirty="0"/>
              <a:t>Fast Quads</a:t>
            </a:r>
          </a:p>
          <a:p>
            <a:pPr marL="0" lvl="0" indent="0"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en" dirty="0"/>
              <a:t>● </a:t>
            </a:r>
            <a:r>
              <a:rPr lang="en-US" dirty="0"/>
              <a:t>Total Chairs</a:t>
            </a:r>
          </a:p>
          <a:p>
            <a:pPr marL="0" lvl="0" indent="0"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en" dirty="0"/>
              <a:t>● Runs</a:t>
            </a:r>
          </a:p>
          <a:p>
            <a:pPr marL="0" lvl="0" indent="0"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en" dirty="0"/>
              <a:t>● Snow Making area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6D95F7-3CFC-1944-A265-1952879A9CD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67384" y="194503"/>
            <a:ext cx="5485176" cy="438489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D067-8815-F644-865F-CE0ECE59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Mountain Resort</a:t>
            </a:r>
          </a:p>
        </p:txBody>
      </p:sp>
      <p:pic>
        <p:nvPicPr>
          <p:cNvPr id="1029" name="Picture 7">
            <a:extLst>
              <a:ext uri="{FF2B5EF4-FFF2-40B4-BE49-F238E27FC236}">
                <a16:creationId xmlns:a16="http://schemas.microsoft.com/office/drawing/2014/main" id="{03034368-02A0-9847-8A82-7A349299F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004" y="998791"/>
            <a:ext cx="3059762" cy="165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8">
            <a:extLst>
              <a:ext uri="{FF2B5EF4-FFF2-40B4-BE49-F238E27FC236}">
                <a16:creationId xmlns:a16="http://schemas.microsoft.com/office/drawing/2014/main" id="{A8E9C261-E114-154E-BA99-599CE5685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262" y="3004457"/>
            <a:ext cx="2888440" cy="153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4">
            <a:extLst>
              <a:ext uri="{FF2B5EF4-FFF2-40B4-BE49-F238E27FC236}">
                <a16:creationId xmlns:a16="http://schemas.microsoft.com/office/drawing/2014/main" id="{E736B785-2B19-EC42-B08E-37C3479F5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62" y="983758"/>
            <a:ext cx="3123062" cy="162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5">
            <a:extLst>
              <a:ext uri="{FF2B5EF4-FFF2-40B4-BE49-F238E27FC236}">
                <a16:creationId xmlns:a16="http://schemas.microsoft.com/office/drawing/2014/main" id="{B41FE36F-ABB7-944C-BF26-EF03700BB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075" y="3031843"/>
            <a:ext cx="2639552" cy="143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6">
            <a:extLst>
              <a:ext uri="{FF2B5EF4-FFF2-40B4-BE49-F238E27FC236}">
                <a16:creationId xmlns:a16="http://schemas.microsoft.com/office/drawing/2014/main" id="{9ADDA300-C762-4F46-B2F6-265FAE625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004457"/>
            <a:ext cx="2713746" cy="143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7">
            <a:extLst>
              <a:ext uri="{FF2B5EF4-FFF2-40B4-BE49-F238E27FC236}">
                <a16:creationId xmlns:a16="http://schemas.microsoft.com/office/drawing/2014/main" id="{E2B647F9-4BB7-4D4A-8AD5-6EA3FC761D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ABEC3688-7A99-5041-83BE-4A48788F4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1120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Google Shape;239;p36">
            <a:extLst>
              <a:ext uri="{FF2B5EF4-FFF2-40B4-BE49-F238E27FC236}">
                <a16:creationId xmlns:a16="http://schemas.microsoft.com/office/drawing/2014/main" id="{336CF269-AFE7-8240-B21F-4FF8045ECA6B}"/>
              </a:ext>
            </a:extLst>
          </p:cNvPr>
          <p:cNvSpPr txBox="1">
            <a:spLocks/>
          </p:cNvSpPr>
          <p:nvPr/>
        </p:nvSpPr>
        <p:spPr>
          <a:xfrm>
            <a:off x="1563097" y="2445916"/>
            <a:ext cx="23013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Vertical Drop</a:t>
            </a:r>
          </a:p>
        </p:txBody>
      </p:sp>
      <p:sp>
        <p:nvSpPr>
          <p:cNvPr id="13" name="Google Shape;239;p36">
            <a:extLst>
              <a:ext uri="{FF2B5EF4-FFF2-40B4-BE49-F238E27FC236}">
                <a16:creationId xmlns:a16="http://schemas.microsoft.com/office/drawing/2014/main" id="{05FAAFFA-32FE-AC46-8040-CDD2AD104E8A}"/>
              </a:ext>
            </a:extLst>
          </p:cNvPr>
          <p:cNvSpPr txBox="1">
            <a:spLocks/>
          </p:cNvSpPr>
          <p:nvPr/>
        </p:nvSpPr>
        <p:spPr>
          <a:xfrm>
            <a:off x="5451474" y="2470053"/>
            <a:ext cx="23013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Fast Quads</a:t>
            </a:r>
          </a:p>
        </p:txBody>
      </p:sp>
      <p:sp>
        <p:nvSpPr>
          <p:cNvPr id="14" name="Google Shape;239;p36">
            <a:extLst>
              <a:ext uri="{FF2B5EF4-FFF2-40B4-BE49-F238E27FC236}">
                <a16:creationId xmlns:a16="http://schemas.microsoft.com/office/drawing/2014/main" id="{4F0591E3-B902-8E40-AC2D-F6AEAD058211}"/>
              </a:ext>
            </a:extLst>
          </p:cNvPr>
          <p:cNvSpPr txBox="1">
            <a:spLocks/>
          </p:cNvSpPr>
          <p:nvPr/>
        </p:nvSpPr>
        <p:spPr>
          <a:xfrm>
            <a:off x="240993" y="4351057"/>
            <a:ext cx="23013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Chairs</a:t>
            </a:r>
          </a:p>
        </p:txBody>
      </p:sp>
      <p:sp>
        <p:nvSpPr>
          <p:cNvPr id="15" name="Google Shape;239;p36">
            <a:extLst>
              <a:ext uri="{FF2B5EF4-FFF2-40B4-BE49-F238E27FC236}">
                <a16:creationId xmlns:a16="http://schemas.microsoft.com/office/drawing/2014/main" id="{31B3BF67-5CD6-A444-B363-6E058A9A84FE}"/>
              </a:ext>
            </a:extLst>
          </p:cNvPr>
          <p:cNvSpPr txBox="1">
            <a:spLocks/>
          </p:cNvSpPr>
          <p:nvPr/>
        </p:nvSpPr>
        <p:spPr>
          <a:xfrm>
            <a:off x="3200098" y="4401857"/>
            <a:ext cx="23013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Runs</a:t>
            </a:r>
          </a:p>
        </p:txBody>
      </p:sp>
      <p:sp>
        <p:nvSpPr>
          <p:cNvPr id="16" name="Google Shape;239;p36">
            <a:extLst>
              <a:ext uri="{FF2B5EF4-FFF2-40B4-BE49-F238E27FC236}">
                <a16:creationId xmlns:a16="http://schemas.microsoft.com/office/drawing/2014/main" id="{76DEBBB1-0E5B-754E-AAA4-B29BA91240B4}"/>
              </a:ext>
            </a:extLst>
          </p:cNvPr>
          <p:cNvSpPr txBox="1">
            <a:spLocks/>
          </p:cNvSpPr>
          <p:nvPr/>
        </p:nvSpPr>
        <p:spPr>
          <a:xfrm>
            <a:off x="6431416" y="4341199"/>
            <a:ext cx="23013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Snow Making Area</a:t>
            </a:r>
          </a:p>
        </p:txBody>
      </p:sp>
    </p:spTree>
    <p:extLst>
      <p:ext uri="{BB962C8B-B14F-4D97-AF65-F5344CB8AC3E}">
        <p14:creationId xmlns:p14="http://schemas.microsoft.com/office/powerpoint/2010/main" val="723587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D067-8815-F644-865F-CE0ECE59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 Price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E2B647F9-4BB7-4D4A-8AD5-6EA3FC761D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20B3AAE7-9384-4D40-920A-3D90173BB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581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ABEC3688-7A99-5041-83BE-4A48788F4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1120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936599-4EA7-C94C-9E16-AED380CFED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017725"/>
            <a:ext cx="4828993" cy="26300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20EEE7-A755-8A42-8218-1FFBFAF3EB8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95059" y="3163094"/>
            <a:ext cx="3363141" cy="175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853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>
            <a:spLocks noGrp="1"/>
          </p:cNvSpPr>
          <p:nvPr>
            <p:ph type="title"/>
          </p:nvPr>
        </p:nvSpPr>
        <p:spPr>
          <a:xfrm>
            <a:off x="1909805" y="1687500"/>
            <a:ext cx="5442090" cy="7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Predicted Ticket Price</a:t>
            </a:r>
            <a:endParaRPr dirty="0"/>
          </a:p>
        </p:txBody>
      </p:sp>
      <p:sp>
        <p:nvSpPr>
          <p:cNvPr id="222" name="Google Shape;222;p34"/>
          <p:cNvSpPr txBox="1">
            <a:spLocks noGrp="1"/>
          </p:cNvSpPr>
          <p:nvPr>
            <p:ph type="subTitle" idx="1"/>
          </p:nvPr>
        </p:nvSpPr>
        <p:spPr>
          <a:xfrm>
            <a:off x="1964650" y="2507800"/>
            <a:ext cx="5214900" cy="11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800" dirty="0">
                <a:solidFill>
                  <a:srgbClr val="FF0000"/>
                </a:solidFill>
              </a:rPr>
              <a:t>$95.87 ± 10.39 </a:t>
            </a:r>
          </a:p>
          <a:p>
            <a:pPr marL="0" lvl="0" indent="0"/>
            <a:r>
              <a:rPr lang="en-US" sz="2000" dirty="0"/>
              <a:t>Additional $1.99 for additional chair</a:t>
            </a:r>
            <a:endParaRPr sz="2000" dirty="0"/>
          </a:p>
        </p:txBody>
      </p:sp>
      <p:cxnSp>
        <p:nvCxnSpPr>
          <p:cNvPr id="223" name="Google Shape;223;p34"/>
          <p:cNvCxnSpPr/>
          <p:nvPr/>
        </p:nvCxnSpPr>
        <p:spPr>
          <a:xfrm>
            <a:off x="4630850" y="2398200"/>
            <a:ext cx="968700" cy="0"/>
          </a:xfrm>
          <a:prstGeom prst="straightConnector1">
            <a:avLst/>
          </a:prstGeom>
          <a:noFill/>
          <a:ln w="19050" cap="flat" cmpd="sng">
            <a:solidFill>
              <a:srgbClr val="07376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" name="Google Shape;224;p34"/>
          <p:cNvCxnSpPr/>
          <p:nvPr/>
        </p:nvCxnSpPr>
        <p:spPr>
          <a:xfrm>
            <a:off x="3544450" y="2398200"/>
            <a:ext cx="968700" cy="0"/>
          </a:xfrm>
          <a:prstGeom prst="straightConnector1">
            <a:avLst/>
          </a:prstGeom>
          <a:noFill/>
          <a:ln w="19050" cap="flat" cmpd="sng">
            <a:solidFill>
              <a:srgbClr val="07376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Snow Backgrounds Portfolio by Slides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4E647B"/>
      </a:lt2>
      <a:accent1>
        <a:srgbClr val="F4F9FE"/>
      </a:accent1>
      <a:accent2>
        <a:srgbClr val="C4D2E7"/>
      </a:accent2>
      <a:accent3>
        <a:srgbClr val="7495B8"/>
      </a:accent3>
      <a:accent4>
        <a:srgbClr val="073763"/>
      </a:accent4>
      <a:accent5>
        <a:srgbClr val="E8B6AD"/>
      </a:accent5>
      <a:accent6>
        <a:srgbClr val="4E647B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162</Words>
  <Application>Microsoft Macintosh PowerPoint</Application>
  <PresentationFormat>On-screen Show (16:9)</PresentationFormat>
  <Paragraphs>47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Fjalla One</vt:lpstr>
      <vt:lpstr>Kalam</vt:lpstr>
      <vt:lpstr>Kanit</vt:lpstr>
      <vt:lpstr>Kanit Light</vt:lpstr>
      <vt:lpstr>Arial</vt:lpstr>
      <vt:lpstr>Snow Backgrounds Portfolio by Slidesgo</vt:lpstr>
      <vt:lpstr>Big Mountain Resort</vt:lpstr>
      <vt:lpstr>01</vt:lpstr>
      <vt:lpstr>Increased Operating Cost</vt:lpstr>
      <vt:lpstr>WHAT TO DO?</vt:lpstr>
      <vt:lpstr>Key Findings</vt:lpstr>
      <vt:lpstr>Lift Ticket Price</vt:lpstr>
      <vt:lpstr>Big Mountain Resort</vt:lpstr>
      <vt:lpstr>Ticket Price</vt:lpstr>
      <vt:lpstr>Predicted Ticket Price</vt:lpstr>
      <vt:lpstr>PowerPoint Presentation</vt:lpstr>
      <vt:lpstr>PowerPoint Presentation</vt:lpstr>
      <vt:lpstr>PowerPoint Presentation</vt:lpstr>
      <vt:lpstr>THANKS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Mountain Resort</dc:title>
  <cp:lastModifiedBy>Dae Hyun Kim</cp:lastModifiedBy>
  <cp:revision>4</cp:revision>
  <dcterms:modified xsi:type="dcterms:W3CDTF">2021-06-29T00:00:00Z</dcterms:modified>
</cp:coreProperties>
</file>